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1198A-733A-4AF5-9520-4CB45BD3D10C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D52C3-0F73-4841-85A1-22C05CBD4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8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D52C3-0F73-4841-85A1-22C05CBD40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2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1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6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7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5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6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9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5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8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9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7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3EE7-224C-47A7-9EC4-E48D115C0A4D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102B-B214-4113-A806-D015E44A1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520512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PAS </a:t>
            </a:r>
            <a:r>
              <a:rPr lang="en-GB" b="1" dirty="0"/>
              <a:t>Autumn Conference 1</a:t>
            </a:r>
            <a:r>
              <a:rPr lang="en-GB" b="1" baseline="30000" dirty="0"/>
              <a:t>st</a:t>
            </a:r>
            <a:r>
              <a:rPr lang="en-GB" b="1" dirty="0"/>
              <a:t> </a:t>
            </a:r>
            <a:r>
              <a:rPr lang="en-GB" b="1" dirty="0" smtClean="0"/>
              <a:t>October 2015</a:t>
            </a:r>
          </a:p>
          <a:p>
            <a:pPr algn="ctr"/>
            <a:endParaRPr lang="en-GB" b="1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4400" b="1" dirty="0" smtClean="0"/>
              <a:t>Southwark </a:t>
            </a:r>
            <a:r>
              <a:rPr lang="en-GB" sz="4400" b="1" dirty="0"/>
              <a:t>Council </a:t>
            </a:r>
            <a:endParaRPr lang="en-GB" sz="4400" b="1" dirty="0" smtClean="0"/>
          </a:p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`</a:t>
            </a:r>
            <a:r>
              <a:rPr lang="en-GB" sz="4400" b="1" dirty="0">
                <a:solidFill>
                  <a:srgbClr val="C00000"/>
                </a:solidFill>
              </a:rPr>
              <a:t>Client Side’ </a:t>
            </a:r>
            <a:endParaRPr lang="en-GB" sz="4400" b="1" dirty="0" smtClean="0">
              <a:solidFill>
                <a:srgbClr val="C00000"/>
              </a:solidFill>
            </a:endParaRPr>
          </a:p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planning </a:t>
            </a:r>
            <a:r>
              <a:rPr lang="en-GB" sz="4400" b="1" dirty="0">
                <a:solidFill>
                  <a:srgbClr val="C00000"/>
                </a:solidFill>
              </a:rPr>
              <a:t>consultancy service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000" b="1" dirty="0" smtClean="0"/>
              <a:t>Rob </a:t>
            </a:r>
            <a:r>
              <a:rPr lang="en-GB" sz="2000" b="1" dirty="0"/>
              <a:t>Bristow</a:t>
            </a:r>
          </a:p>
          <a:p>
            <a:pPr algn="ctr"/>
            <a:r>
              <a:rPr lang="en-GB" sz="2000" b="1" dirty="0"/>
              <a:t>Group Manager – </a:t>
            </a:r>
            <a:r>
              <a:rPr lang="en-GB" sz="2000" b="1" dirty="0" smtClean="0"/>
              <a:t>Major </a:t>
            </a:r>
            <a:r>
              <a:rPr lang="en-GB" sz="2000" b="1" dirty="0"/>
              <a:t>Applications </a:t>
            </a:r>
            <a:endParaRPr lang="en-GB" sz="2000" b="1" dirty="0" smtClean="0"/>
          </a:p>
          <a:p>
            <a:pPr algn="ctr"/>
            <a:r>
              <a:rPr lang="en-GB" sz="2000" b="1" dirty="0" smtClean="0"/>
              <a:t>Southwark </a:t>
            </a:r>
            <a:r>
              <a:rPr lang="en-GB" sz="2000" b="1" dirty="0"/>
              <a:t>Planning Division</a:t>
            </a:r>
          </a:p>
        </p:txBody>
      </p:sp>
      <p:pic>
        <p:nvPicPr>
          <p:cNvPr id="5" name="Picture 9" descr="Southwark logo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8923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48680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7</a:t>
            </a:r>
            <a:r>
              <a:rPr lang="en-GB" sz="2400" b="1" dirty="0" smtClean="0">
                <a:solidFill>
                  <a:srgbClr val="C00000"/>
                </a:solidFill>
              </a:rPr>
              <a:t>. Mitigating risks</a:t>
            </a:r>
          </a:p>
          <a:p>
            <a:endParaRPr lang="en-GB" b="1" dirty="0"/>
          </a:p>
          <a:p>
            <a:r>
              <a:rPr lang="en-GB" b="1" dirty="0"/>
              <a:t>Probity 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dirty="0"/>
              <a:t>clear protocol has been prepared which sets out the terms of the </a:t>
            </a:r>
            <a:r>
              <a:rPr lang="en-GB" sz="2000" dirty="0" smtClean="0"/>
              <a:t>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Transparency is key</a:t>
            </a:r>
          </a:p>
          <a:p>
            <a:endParaRPr lang="en-GB" sz="2000" dirty="0"/>
          </a:p>
          <a:p>
            <a:r>
              <a:rPr lang="en-GB" sz="2000" b="1" dirty="0"/>
              <a:t>Ensuring confidence in the service provided </a:t>
            </a: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Experienced </a:t>
            </a:r>
            <a:r>
              <a:rPr lang="en-GB" sz="2000" dirty="0"/>
              <a:t>officers with a facilitative approach are essential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Management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Member and Chief Executive </a:t>
            </a:r>
            <a:r>
              <a:rPr lang="en-GB" sz="2000" dirty="0" smtClean="0"/>
              <a:t>support</a:t>
            </a:r>
          </a:p>
          <a:p>
            <a:endParaRPr lang="en-GB" sz="2000" dirty="0"/>
          </a:p>
          <a:p>
            <a:r>
              <a:rPr lang="en-GB" sz="2000" b="1" dirty="0"/>
              <a:t>Resource </a:t>
            </a:r>
            <a:r>
              <a:rPr lang="en-GB" sz="2000" b="1" dirty="0" smtClean="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Ensure </a:t>
            </a:r>
            <a:r>
              <a:rPr lang="en-GB" sz="2000" dirty="0"/>
              <a:t>flexibility so that officers can switch with DM duties as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Regular review of development pipeline</a:t>
            </a:r>
          </a:p>
        </p:txBody>
      </p:sp>
    </p:spTree>
    <p:extLst>
      <p:ext uri="{BB962C8B-B14F-4D97-AF65-F5344CB8AC3E}">
        <p14:creationId xmlns:p14="http://schemas.microsoft.com/office/powerpoint/2010/main" val="32064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82712"/>
            <a:ext cx="3747874" cy="5582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548680"/>
            <a:ext cx="4680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8</a:t>
            </a:r>
            <a:r>
              <a:rPr lang="en-GB" sz="2400" b="1" dirty="0" smtClean="0">
                <a:solidFill>
                  <a:srgbClr val="C00000"/>
                </a:solidFill>
              </a:rPr>
              <a:t>. Going forward</a:t>
            </a:r>
          </a:p>
          <a:p>
            <a:endParaRPr lang="en-GB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Over 50 projects in the </a:t>
            </a:r>
            <a:r>
              <a:rPr lang="en-GB" sz="2000" dirty="0" smtClean="0"/>
              <a:t>pipeline for </a:t>
            </a:r>
          </a:p>
          <a:p>
            <a:pPr marL="355600" lvl="0" indent="-355600"/>
            <a:r>
              <a:rPr lang="en-GB" sz="2000" dirty="0" smtClean="0"/>
              <a:t>	2015 </a:t>
            </a:r>
            <a:r>
              <a:rPr lang="en-GB" sz="2000" dirty="0"/>
              <a:t>-17 </a:t>
            </a:r>
            <a:r>
              <a:rPr lang="en-GB" sz="2000" dirty="0" smtClean="0"/>
              <a:t>period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Necessitating an increase in number of client side </a:t>
            </a:r>
            <a:r>
              <a:rPr lang="en-GB" sz="2000" dirty="0" smtClean="0"/>
              <a:t>officers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Dissemination to </a:t>
            </a:r>
            <a:r>
              <a:rPr lang="en-GB" sz="2000" dirty="0"/>
              <a:t>wider staff group to learn from consultancy </a:t>
            </a:r>
            <a:r>
              <a:rPr lang="en-GB" sz="2000" dirty="0" smtClean="0"/>
              <a:t>experience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Monitoring fee income against time provided to ensure costs are recovered</a:t>
            </a:r>
          </a:p>
        </p:txBody>
      </p:sp>
    </p:spTree>
    <p:extLst>
      <p:ext uri="{BB962C8B-B14F-4D97-AF65-F5344CB8AC3E}">
        <p14:creationId xmlns:p14="http://schemas.microsoft.com/office/powerpoint/2010/main" val="24841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" b="31165"/>
          <a:stretch>
            <a:fillRect/>
          </a:stretch>
        </p:blipFill>
        <p:spPr bwMode="auto">
          <a:xfrm>
            <a:off x="755576" y="1832371"/>
            <a:ext cx="7767464" cy="382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600" y="5486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1. Southwark location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971600" y="548680"/>
            <a:ext cx="72008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C00000"/>
                </a:solidFill>
              </a:rPr>
              <a:t>2. Corporate Challenges</a:t>
            </a:r>
            <a:endParaRPr lang="en-GB" sz="2400" dirty="0" smtClean="0">
              <a:solidFill>
                <a:srgbClr val="C00000"/>
              </a:solidFill>
            </a:endParaRPr>
          </a:p>
          <a:p>
            <a:endParaRPr lang="en-GB" sz="2400" dirty="0"/>
          </a:p>
          <a:p>
            <a:r>
              <a:rPr lang="en-GB" sz="2000" dirty="0" smtClean="0"/>
              <a:t>Population increase: 306,700 (2015) to </a:t>
            </a:r>
            <a:r>
              <a:rPr lang="en-GB" sz="2000" dirty="0"/>
              <a:t>371,90</a:t>
            </a:r>
            <a:r>
              <a:rPr lang="en-GB" sz="2000" dirty="0" smtClean="0"/>
              <a:t>0 (2040)</a:t>
            </a:r>
          </a:p>
          <a:p>
            <a:endParaRPr lang="en-GB" sz="2000" dirty="0" smtClean="0"/>
          </a:p>
          <a:p>
            <a:r>
              <a:rPr lang="en-GB" sz="2000" dirty="0" smtClean="0"/>
              <a:t>Housing Target: 2,736 units pa (London Plan 2015)</a:t>
            </a:r>
          </a:p>
          <a:p>
            <a:r>
              <a:rPr lang="en-GB" sz="2000" dirty="0" smtClean="0"/>
              <a:t>Direct delivery of 11,000 new council homes by 2043 </a:t>
            </a:r>
          </a:p>
          <a:p>
            <a:pPr marL="355600" indent="-355600">
              <a:buNone/>
            </a:pPr>
            <a:r>
              <a:rPr lang="en-GB" sz="2000" dirty="0"/>
              <a:t>	</a:t>
            </a:r>
            <a:r>
              <a:rPr lang="en-GB" sz="2000" dirty="0" smtClean="0"/>
              <a:t>(1,500 by 2018)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5,000 more local people into jobs </a:t>
            </a:r>
          </a:p>
          <a:p>
            <a:r>
              <a:rPr lang="en-GB" sz="2000" dirty="0" smtClean="0"/>
              <a:t>500 </a:t>
            </a:r>
            <a:r>
              <a:rPr lang="en-GB" sz="2000" dirty="0"/>
              <a:t>new affordable SME business </a:t>
            </a:r>
            <a:r>
              <a:rPr lang="en-GB" sz="2000" dirty="0" smtClean="0"/>
              <a:t>units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dirty="0" smtClean="0"/>
              <a:t>Significant new school expansion programme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New leisure and community facilities</a:t>
            </a:r>
          </a:p>
          <a:p>
            <a:pPr lvl="0"/>
            <a:endParaRPr lang="en-GB" sz="2400" dirty="0" smtClean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9326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4868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3. Delivery</a:t>
            </a:r>
          </a:p>
          <a:p>
            <a:endParaRPr lang="en-GB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Maximise </a:t>
            </a:r>
            <a:r>
              <a:rPr lang="en-GB" sz="2000" dirty="0"/>
              <a:t>the Council’s extensive property </a:t>
            </a:r>
            <a:r>
              <a:rPr lang="en-GB" sz="2000" dirty="0" smtClean="0"/>
              <a:t>assets. </a:t>
            </a:r>
          </a:p>
          <a:p>
            <a:pPr marL="355600"/>
            <a:r>
              <a:rPr lang="en-GB" sz="2000" dirty="0" smtClean="0"/>
              <a:t>Southwark owns 45% of borough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Estate regeneration + Managing largest council housing stock in London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Town </a:t>
            </a:r>
            <a:r>
              <a:rPr lang="en-GB" sz="2000" dirty="0"/>
              <a:t>centre and area </a:t>
            </a:r>
            <a:r>
              <a:rPr lang="en-GB" sz="2000" dirty="0" smtClean="0"/>
              <a:t>renewal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Led by the Council’s Regeneration and Housing divisions working with Planning</a:t>
            </a:r>
          </a:p>
        </p:txBody>
      </p:sp>
    </p:spTree>
    <p:extLst>
      <p:ext uri="{BB962C8B-B14F-4D97-AF65-F5344CB8AC3E}">
        <p14:creationId xmlns:p14="http://schemas.microsoft.com/office/powerpoint/2010/main" val="13999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48680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4. The </a:t>
            </a:r>
            <a:r>
              <a:rPr lang="en-GB" sz="2400" b="1" dirty="0">
                <a:solidFill>
                  <a:srgbClr val="C00000"/>
                </a:solidFill>
              </a:rPr>
              <a:t>Planning Division </a:t>
            </a:r>
            <a:r>
              <a:rPr lang="en-GB" sz="2400" b="1" dirty="0" smtClean="0">
                <a:solidFill>
                  <a:srgbClr val="C00000"/>
                </a:solidFill>
              </a:rPr>
              <a:t>challenges</a:t>
            </a:r>
            <a:endParaRPr lang="en-GB" sz="2400" b="1" dirty="0">
              <a:solidFill>
                <a:srgbClr val="C00000"/>
              </a:solidFill>
            </a:endParaRP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/>
              <a:t>facilitate </a:t>
            </a:r>
            <a:r>
              <a:rPr lang="en-GB" sz="2000" dirty="0" smtClean="0"/>
              <a:t>regeneration programmes </a:t>
            </a:r>
            <a:r>
              <a:rPr lang="en-GB" sz="2000" dirty="0"/>
              <a:t>whilst facing a </a:t>
            </a:r>
            <a:r>
              <a:rPr lang="en-GB" sz="2000" dirty="0" smtClean="0"/>
              <a:t>tightening </a:t>
            </a:r>
            <a:r>
              <a:rPr lang="en-GB" sz="2000" dirty="0"/>
              <a:t>budget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Demands </a:t>
            </a:r>
            <a:r>
              <a:rPr lang="en-GB" sz="2000" dirty="0"/>
              <a:t>from client divisions for planning advice earlier </a:t>
            </a:r>
            <a:r>
              <a:rPr lang="en-GB" sz="2000" dirty="0" smtClean="0"/>
              <a:t>and throughout </a:t>
            </a:r>
            <a:r>
              <a:rPr lang="en-GB" sz="2000" dirty="0"/>
              <a:t>the </a:t>
            </a:r>
            <a:r>
              <a:rPr lang="en-GB" sz="2000" dirty="0" smtClean="0"/>
              <a:t>process</a:t>
            </a:r>
          </a:p>
          <a:p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Managing </a:t>
            </a:r>
            <a:r>
              <a:rPr lang="en-GB" sz="2000" dirty="0"/>
              <a:t>staff resources to ensure that the pipeline of proposals can be dealt with efficiently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Demonstrate </a:t>
            </a:r>
            <a:r>
              <a:rPr lang="en-GB" sz="2000" dirty="0"/>
              <a:t>better joined-up working with other Council divisions in delivering the corporate agenda</a:t>
            </a:r>
          </a:p>
        </p:txBody>
      </p:sp>
    </p:spTree>
    <p:extLst>
      <p:ext uri="{BB962C8B-B14F-4D97-AF65-F5344CB8AC3E}">
        <p14:creationId xmlns:p14="http://schemas.microsoft.com/office/powerpoint/2010/main" val="24609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88640"/>
            <a:ext cx="784887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5. The </a:t>
            </a:r>
            <a:r>
              <a:rPr lang="en-GB" sz="2400" b="1" dirty="0">
                <a:solidFill>
                  <a:srgbClr val="C00000"/>
                </a:solidFill>
              </a:rPr>
              <a:t>Planning response:  </a:t>
            </a:r>
            <a:r>
              <a:rPr lang="en-GB" sz="2400" b="1" dirty="0" smtClean="0">
                <a:solidFill>
                  <a:srgbClr val="C00000"/>
                </a:solidFill>
              </a:rPr>
              <a:t>A </a:t>
            </a:r>
            <a:r>
              <a:rPr lang="en-GB" sz="2400" b="1" dirty="0">
                <a:solidFill>
                  <a:srgbClr val="C00000"/>
                </a:solidFill>
              </a:rPr>
              <a:t>`Client Side’ consultancy </a:t>
            </a:r>
            <a:r>
              <a:rPr lang="en-GB" sz="2400" b="1" dirty="0" smtClean="0">
                <a:solidFill>
                  <a:srgbClr val="C00000"/>
                </a:solidFill>
              </a:rPr>
              <a:t>service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Selected Development Management officers act as planning consultants to internal clients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Officers advise clients </a:t>
            </a:r>
            <a:r>
              <a:rPr lang="en-GB" sz="2000" dirty="0"/>
              <a:t>from the </a:t>
            </a:r>
            <a:r>
              <a:rPr lang="en-GB" sz="2000" dirty="0" smtClean="0"/>
              <a:t>outset </a:t>
            </a:r>
            <a:r>
              <a:rPr lang="en-GB" sz="2000" dirty="0"/>
              <a:t>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site selection and scoping,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design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supporting </a:t>
            </a:r>
            <a:r>
              <a:rPr lang="en-GB" sz="2000" dirty="0" smtClean="0"/>
              <a:t>documentation</a:t>
            </a: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pre-app and design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planning submission and advocacy during the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planning </a:t>
            </a:r>
            <a:r>
              <a:rPr lang="en-GB" sz="2000" dirty="0" smtClean="0"/>
              <a:t>conditions/obligation </a:t>
            </a:r>
            <a:r>
              <a:rPr lang="en-GB" sz="2000" dirty="0"/>
              <a:t>discharge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post-decision minor amendments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Fees </a:t>
            </a:r>
            <a:r>
              <a:rPr lang="en-GB" sz="2000" dirty="0"/>
              <a:t>charged per project to clients’ capital budgets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Client </a:t>
            </a:r>
            <a:r>
              <a:rPr lang="en-GB" sz="2000" dirty="0"/>
              <a:t>Side officers kept separate from LPA handling of internal proposals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Governed </a:t>
            </a:r>
            <a:r>
              <a:rPr lang="en-GB" sz="2000" dirty="0"/>
              <a:t>by Service Level Agreements between Planning and client divisions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94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311796"/>
            <a:ext cx="9144000" cy="537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600" y="232772"/>
            <a:ext cx="5904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Examples </a:t>
            </a:r>
            <a:r>
              <a:rPr lang="en-GB" sz="2400" b="1" dirty="0"/>
              <a:t>of </a:t>
            </a:r>
            <a:r>
              <a:rPr lang="en-GB" sz="2400" b="1" dirty="0" smtClean="0"/>
              <a:t>Client </a:t>
            </a:r>
            <a:r>
              <a:rPr lang="en-GB" sz="2400" b="1" dirty="0"/>
              <a:t>Side </a:t>
            </a:r>
            <a:r>
              <a:rPr lang="en-GB" sz="2400" b="1" dirty="0" smtClean="0"/>
              <a:t>projects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GB" sz="2400" b="1" dirty="0" err="1" smtClean="0">
                <a:solidFill>
                  <a:srgbClr val="C00000"/>
                </a:solidFill>
              </a:rPr>
              <a:t>Flaxyards</a:t>
            </a:r>
            <a:r>
              <a:rPr lang="en-GB" sz="2400" b="1" dirty="0" smtClean="0">
                <a:solidFill>
                  <a:srgbClr val="C00000"/>
                </a:solidFill>
              </a:rPr>
              <a:t> and Sumner Road, Peckham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7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85" y="1124744"/>
            <a:ext cx="91817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476672"/>
            <a:ext cx="5904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Examples </a:t>
            </a:r>
            <a:r>
              <a:rPr lang="en-GB" sz="2400" b="1" dirty="0"/>
              <a:t>of </a:t>
            </a:r>
            <a:r>
              <a:rPr lang="en-GB" sz="2400" b="1" dirty="0" smtClean="0"/>
              <a:t>Client </a:t>
            </a:r>
            <a:r>
              <a:rPr lang="en-GB" sz="2400" b="1" dirty="0"/>
              <a:t>Side </a:t>
            </a:r>
            <a:r>
              <a:rPr lang="en-GB" sz="2400" b="1" dirty="0" smtClean="0"/>
              <a:t>projects 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Bellenden Primary School, Peckham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2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332656"/>
            <a:ext cx="77048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6. Benefits </a:t>
            </a:r>
            <a:r>
              <a:rPr lang="en-GB" sz="2400" b="1" dirty="0">
                <a:solidFill>
                  <a:srgbClr val="C00000"/>
                </a:solidFill>
              </a:rPr>
              <a:t>of Client Side </a:t>
            </a:r>
            <a:r>
              <a:rPr lang="en-GB" sz="2400" b="1" dirty="0" smtClean="0">
                <a:solidFill>
                  <a:srgbClr val="C00000"/>
                </a:solidFill>
              </a:rPr>
              <a:t>service</a:t>
            </a:r>
          </a:p>
          <a:p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More efficient delivery of the development </a:t>
            </a:r>
            <a:r>
              <a:rPr lang="en-GB" sz="2000" dirty="0" smtClean="0"/>
              <a:t>programme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Effective joint working has raised the profile of Planning within the Council  - demonstrating that it is essential to the corporate </a:t>
            </a:r>
            <a:r>
              <a:rPr lang="en-GB" sz="2000" dirty="0" smtClean="0"/>
              <a:t>agenda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Clear understanding of the development pipeline so that LPA resources can be better managed in </a:t>
            </a:r>
            <a:r>
              <a:rPr lang="en-GB" sz="2000" dirty="0" smtClean="0"/>
              <a:t>preparation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Increased skills and experience amongst client side </a:t>
            </a:r>
            <a:r>
              <a:rPr lang="en-GB" sz="2000" dirty="0" smtClean="0"/>
              <a:t>officers</a:t>
            </a:r>
          </a:p>
          <a:p>
            <a:pPr lvl="0"/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Maintaining capacity and resilience in the Planning </a:t>
            </a:r>
            <a:r>
              <a:rPr lang="en-GB" sz="2000" dirty="0" smtClean="0"/>
              <a:t>Division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Supported by new income stream from </a:t>
            </a:r>
            <a:r>
              <a:rPr lang="en-GB" sz="2000" dirty="0" smtClean="0"/>
              <a:t>fees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Closer working relationships with client </a:t>
            </a:r>
            <a:r>
              <a:rPr lang="en-GB" sz="2000" dirty="0" smtClean="0"/>
              <a:t>divisions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Reduced consultancy spend for clients</a:t>
            </a:r>
          </a:p>
        </p:txBody>
      </p:sp>
    </p:spTree>
    <p:extLst>
      <p:ext uri="{BB962C8B-B14F-4D97-AF65-F5344CB8AC3E}">
        <p14:creationId xmlns:p14="http://schemas.microsoft.com/office/powerpoint/2010/main" val="30694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431</Words>
  <Application>Microsoft Office PowerPoint</Application>
  <PresentationFormat>On-screen Show (4:3)</PresentationFormat>
  <Paragraphs>117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Southwark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Buttrick, Tom</dc:creator>
  <cp:lastModifiedBy>Scott Phillips</cp:lastModifiedBy>
  <cp:revision>11</cp:revision>
  <dcterms:created xsi:type="dcterms:W3CDTF">2015-09-29T13:10:42Z</dcterms:created>
  <dcterms:modified xsi:type="dcterms:W3CDTF">2015-09-29T15:10:53Z</dcterms:modified>
</cp:coreProperties>
</file>